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88" r:id="rId14"/>
    <p:sldId id="271" r:id="rId15"/>
    <p:sldId id="284" r:id="rId16"/>
    <p:sldId id="27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45" autoAdjust="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30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8838EF-6FF3-444C-9287-56E2962BC2C3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203695-6C02-41CE-805C-5228AAEB6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77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10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3/8/2019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10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10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314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11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3/8/2019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11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11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4273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12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3/8/2019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12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12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8488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13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3/8/2019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13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13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6188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32F9D03-2625-7F4C-9314-9E7977C02A99}" type="slidenum">
              <a:rPr lang="en-US" altLang="en-US"/>
              <a:pPr eaLnBrk="1" hangingPunct="1"/>
              <a:t>14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09588" y="731838"/>
            <a:ext cx="6361112" cy="3579812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388" y="4556125"/>
            <a:ext cx="5992812" cy="5218113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en-US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347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09512" y="6356350"/>
            <a:ext cx="440635" cy="365125"/>
          </a:xfrm>
        </p:spPr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767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831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93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53800" y="6468303"/>
            <a:ext cx="374374" cy="253172"/>
          </a:xfrm>
        </p:spPr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644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73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360426" y="6356350"/>
            <a:ext cx="659296" cy="365125"/>
          </a:xfrm>
        </p:spPr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903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64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047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09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346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377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53800" y="6356350"/>
            <a:ext cx="5201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-83210" y="6267592"/>
            <a:ext cx="2377099" cy="542640"/>
            <a:chOff x="9800530" y="4277"/>
            <a:chExt cx="2377099" cy="542640"/>
          </a:xfrm>
        </p:grpSpPr>
        <p:grpSp>
          <p:nvGrpSpPr>
            <p:cNvPr id="12" name="Group 11"/>
            <p:cNvGrpSpPr/>
            <p:nvPr userDrawn="1"/>
          </p:nvGrpSpPr>
          <p:grpSpPr>
            <a:xfrm>
              <a:off x="9800530" y="48397"/>
              <a:ext cx="1163404" cy="498520"/>
              <a:chOff x="3581400" y="5799471"/>
              <a:chExt cx="1640484" cy="754984"/>
            </a:xfrm>
          </p:grpSpPr>
          <p:pic>
            <p:nvPicPr>
              <p:cNvPr id="8" name="Picture 7" descr="Home Page - &lt;strong&gt;Collaborative&lt;/strong&gt; Practice Solutions"/>
              <p:cNvPicPr>
                <a:picLocks noChangeAspect="1"/>
              </p:cNvPicPr>
              <p:nvPr/>
            </p:nvPicPr>
            <p:blipFill rotWithShape="1"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28575"/>
              <a:stretch/>
            </p:blipFill>
            <p:spPr>
              <a:xfrm>
                <a:off x="3581400" y="5799471"/>
                <a:ext cx="1640484" cy="754984"/>
              </a:xfrm>
              <a:prstGeom prst="rect">
                <a:avLst/>
              </a:prstGeom>
            </p:spPr>
          </p:pic>
          <p:sp>
            <p:nvSpPr>
              <p:cNvPr id="9" name="TextBox 8"/>
              <p:cNvSpPr txBox="1"/>
              <p:nvPr/>
            </p:nvSpPr>
            <p:spPr>
              <a:xfrm>
                <a:off x="4122840" y="6035335"/>
                <a:ext cx="540960" cy="2432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accent3">
                        <a:lumMod val="20000"/>
                        <a:lumOff val="80000"/>
                      </a:schemeClr>
                    </a:solidFill>
                    <a:latin typeface="Arial Black" panose="020B0A04020102020204" pitchFamily="34" charset="0"/>
                  </a:rPr>
                  <a:t>LARC</a:t>
                </a:r>
                <a:endParaRPr lang="en-US" sz="900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Arial Black" panose="020B0A04020102020204" pitchFamily="34" charset="0"/>
                </a:endParaRPr>
              </a:p>
            </p:txBody>
          </p:sp>
        </p:grpSp>
        <p:pic>
          <p:nvPicPr>
            <p:cNvPr id="10" name="Picture 9" descr="PEPFAR_logo_500x595.jpg"/>
            <p:cNvPicPr>
              <a:picLocks noChangeAspect="1"/>
            </p:cNvPicPr>
            <p:nvPr userDrawn="1"/>
          </p:nvPicPr>
          <p:blipFill>
            <a:blip r:embed="rId14" cstate="print"/>
            <a:stretch>
              <a:fillRect/>
            </a:stretch>
          </p:blipFill>
          <p:spPr>
            <a:xfrm>
              <a:off x="11737471" y="4277"/>
              <a:ext cx="440158" cy="471390"/>
            </a:xfrm>
            <a:prstGeom prst="rect">
              <a:avLst/>
            </a:prstGeom>
          </p:spPr>
        </p:pic>
        <p:pic>
          <p:nvPicPr>
            <p:cNvPr id="11" name="Picture 10" descr="PHIILogo2C_2016.png"/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86570" y="80422"/>
              <a:ext cx="1013496" cy="25267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55819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2209800" y="1538289"/>
            <a:ext cx="7772400" cy="1927225"/>
          </a:xfrm>
        </p:spPr>
        <p:txBody>
          <a:bodyPr/>
          <a:lstStyle/>
          <a:p>
            <a:pPr eaLnBrk="1" hangingPunct="1"/>
            <a:r>
              <a:rPr lang="en-US" altLang="en-US" sz="4800" dirty="0"/>
              <a:t>Site </a:t>
            </a:r>
            <a:r>
              <a:rPr lang="en-US" altLang="en-US" dirty="0">
                <a:solidFill>
                  <a:schemeClr val="accent2"/>
                </a:solidFill>
              </a:rPr>
              <a:t>(e.g., LARC Embakasi)</a:t>
            </a:r>
            <a:br>
              <a:rPr lang="en-US" altLang="en-US" dirty="0">
                <a:solidFill>
                  <a:schemeClr val="accent2"/>
                </a:solidFill>
              </a:rPr>
            </a:br>
            <a:endParaRPr lang="en-US" altLang="en-US" dirty="0">
              <a:solidFill>
                <a:schemeClr val="accent2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>
          <a:xfrm>
            <a:off x="2043113" y="3438525"/>
            <a:ext cx="81661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800" dirty="0">
                <a:solidFill>
                  <a:schemeClr val="accent2"/>
                </a:solidFill>
              </a:rPr>
              <a:t>[Identify which Viral Load Cascade component your project addresses</a:t>
            </a:r>
            <a:br>
              <a:rPr lang="en-US" altLang="en-US" sz="2800" dirty="0">
                <a:solidFill>
                  <a:schemeClr val="accent2"/>
                </a:solidFill>
              </a:rPr>
            </a:br>
            <a:r>
              <a:rPr lang="en-US" altLang="en-US" sz="2800" dirty="0">
                <a:solidFill>
                  <a:schemeClr val="accent2"/>
                </a:solidFill>
              </a:rPr>
              <a:t>(e.g. Demand Creation)] </a:t>
            </a:r>
            <a:r>
              <a:rPr lang="en-US" altLang="en-US" sz="2800" dirty="0">
                <a:solidFill>
                  <a:schemeClr val="accent3"/>
                </a:solidFill>
              </a:rPr>
              <a:t/>
            </a:r>
            <a:br>
              <a:rPr lang="en-US" altLang="en-US" sz="2800" dirty="0">
                <a:solidFill>
                  <a:schemeClr val="accent3"/>
                </a:solidFill>
              </a:rPr>
            </a:br>
            <a:endParaRPr lang="en-US" altLang="en-US" sz="3100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</a:pPr>
            <a:endParaRPr lang="en-US" altLang="en-US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75212" y="5191126"/>
            <a:ext cx="2241576" cy="1034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en-US" altLang="en-US" dirty="0">
                <a:solidFill>
                  <a:schemeClr val="accent2"/>
                </a:solidFill>
              </a:rPr>
              <a:t>Speaker Name, Title,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altLang="en-US" dirty="0">
                <a:solidFill>
                  <a:schemeClr val="accent2"/>
                </a:solidFill>
              </a:rPr>
              <a:t> Organization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altLang="en-US" dirty="0">
                <a:solidFill>
                  <a:schemeClr val="accent2"/>
                </a:solidFill>
              </a:rPr>
              <a:t>Date 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644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reeform 3"/>
          <p:cNvSpPr>
            <a:spLocks/>
          </p:cNvSpPr>
          <p:nvPr/>
        </p:nvSpPr>
        <p:spPr bwMode="blackWhite">
          <a:xfrm>
            <a:off x="3635375" y="412636"/>
            <a:ext cx="1735138" cy="1058862"/>
          </a:xfrm>
          <a:custGeom>
            <a:avLst/>
            <a:gdLst>
              <a:gd name="T0" fmla="*/ 959 w 1093"/>
              <a:gd name="T1" fmla="*/ 0 h 667"/>
              <a:gd name="T2" fmla="*/ 0 w 1093"/>
              <a:gd name="T3" fmla="*/ 0 h 667"/>
              <a:gd name="T4" fmla="*/ 133 w 1093"/>
              <a:gd name="T5" fmla="*/ 333 h 667"/>
              <a:gd name="T6" fmla="*/ 0 w 1093"/>
              <a:gd name="T7" fmla="*/ 666 h 667"/>
              <a:gd name="T8" fmla="*/ 959 w 1093"/>
              <a:gd name="T9" fmla="*/ 666 h 667"/>
              <a:gd name="T10" fmla="*/ 1092 w 1093"/>
              <a:gd name="T11" fmla="*/ 333 h 667"/>
              <a:gd name="T12" fmla="*/ 959 w 1093"/>
              <a:gd name="T13" fmla="*/ 0 h 66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093"/>
              <a:gd name="T22" fmla="*/ 0 h 667"/>
              <a:gd name="T23" fmla="*/ 1093 w 1093"/>
              <a:gd name="T24" fmla="*/ 667 h 66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093" h="667">
                <a:moveTo>
                  <a:pt x="959" y="0"/>
                </a:moveTo>
                <a:lnTo>
                  <a:pt x="0" y="0"/>
                </a:lnTo>
                <a:lnTo>
                  <a:pt x="133" y="333"/>
                </a:lnTo>
                <a:lnTo>
                  <a:pt x="0" y="666"/>
                </a:lnTo>
                <a:lnTo>
                  <a:pt x="959" y="666"/>
                </a:lnTo>
                <a:lnTo>
                  <a:pt x="1092" y="333"/>
                </a:lnTo>
                <a:lnTo>
                  <a:pt x="959" y="0"/>
                </a:lnTo>
              </a:path>
            </a:pathLst>
          </a:custGeom>
          <a:solidFill>
            <a:srgbClr val="4E94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6" name="Group 2"/>
          <p:cNvGrpSpPr>
            <a:grpSpLocks/>
          </p:cNvGrpSpPr>
          <p:nvPr/>
        </p:nvGrpSpPr>
        <p:grpSpPr bwMode="auto">
          <a:xfrm>
            <a:off x="1700212" y="412636"/>
            <a:ext cx="8967788" cy="1058862"/>
            <a:chOff x="45" y="778"/>
            <a:chExt cx="5649" cy="667"/>
          </a:xfrm>
        </p:grpSpPr>
        <p:sp>
          <p:nvSpPr>
            <p:cNvPr id="27" name="Freeform 3"/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2820C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Rectangle 4"/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Define</a:t>
              </a:r>
            </a:p>
          </p:txBody>
        </p:sp>
        <p:sp>
          <p:nvSpPr>
            <p:cNvPr id="30" name="Rectangle 6"/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Measure</a:t>
              </a:r>
            </a:p>
          </p:txBody>
        </p:sp>
        <p:sp>
          <p:nvSpPr>
            <p:cNvPr id="31" name="Freeform 7"/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8"/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Analyze</a:t>
              </a:r>
            </a:p>
          </p:txBody>
        </p:sp>
        <p:sp>
          <p:nvSpPr>
            <p:cNvPr id="33" name="Freeform 9"/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Rectangle 10"/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Improve</a:t>
              </a:r>
            </a:p>
          </p:txBody>
        </p:sp>
        <p:sp>
          <p:nvSpPr>
            <p:cNvPr id="35" name="Freeform 11"/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Rectangle 12"/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Control</a:t>
              </a:r>
            </a:p>
          </p:txBody>
        </p:sp>
      </p:grp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Gap (Problem Statement):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10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5152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Metric Selected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Numerator/Denominator</a:t>
            </a:r>
          </a:p>
          <a:p>
            <a:r>
              <a:rPr lang="en-US" dirty="0"/>
              <a:t>Baseline Data 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Give percentage/number</a:t>
            </a:r>
            <a:endParaRPr lang="en-US" dirty="0"/>
          </a:p>
          <a:p>
            <a:endParaRPr lang="en-US" dirty="0">
              <a:solidFill>
                <a:schemeClr val="accent2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19" name="Group 2"/>
          <p:cNvGrpSpPr>
            <a:grpSpLocks/>
          </p:cNvGrpSpPr>
          <p:nvPr/>
        </p:nvGrpSpPr>
        <p:grpSpPr bwMode="auto">
          <a:xfrm>
            <a:off x="1700212" y="306980"/>
            <a:ext cx="8967788" cy="1058862"/>
            <a:chOff x="45" y="778"/>
            <a:chExt cx="5649" cy="667"/>
          </a:xfrm>
        </p:grpSpPr>
        <p:sp>
          <p:nvSpPr>
            <p:cNvPr id="20" name="Freeform 3"/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Rectangle 4"/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Define</a:t>
              </a:r>
            </a:p>
          </p:txBody>
        </p:sp>
        <p:sp>
          <p:nvSpPr>
            <p:cNvPr id="22" name="Freeform 5"/>
            <p:cNvSpPr>
              <a:spLocks/>
            </p:cNvSpPr>
            <p:nvPr/>
          </p:nvSpPr>
          <p:spPr bwMode="blackWhite">
            <a:xfrm>
              <a:off x="117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2820C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Rectangle 6"/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Measure</a:t>
              </a:r>
            </a:p>
          </p:txBody>
        </p:sp>
        <p:sp>
          <p:nvSpPr>
            <p:cNvPr id="24" name="Freeform 7"/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Rectangle 8"/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Analyze</a:t>
              </a:r>
            </a:p>
          </p:txBody>
        </p:sp>
        <p:sp>
          <p:nvSpPr>
            <p:cNvPr id="26" name="Freeform 9"/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Rectangle 10"/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Improve</a:t>
              </a:r>
            </a:p>
          </p:txBody>
        </p:sp>
        <p:sp>
          <p:nvSpPr>
            <p:cNvPr id="40" name="Freeform 11"/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Rectangle 12"/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Control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11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99286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Collection Process 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Data Collection Tool</a:t>
            </a:r>
          </a:p>
          <a:p>
            <a:pPr lvl="2"/>
            <a:r>
              <a:rPr lang="en-US" dirty="0">
                <a:solidFill>
                  <a:schemeClr val="accent2"/>
                </a:solidFill>
              </a:rPr>
              <a:t>List or insert picture (if available) of any </a:t>
            </a:r>
            <a:r>
              <a:rPr lang="en-US" u="sng" dirty="0">
                <a:solidFill>
                  <a:schemeClr val="accent2"/>
                </a:solidFill>
              </a:rPr>
              <a:t>data collection tool</a:t>
            </a:r>
            <a:r>
              <a:rPr lang="en-US" dirty="0">
                <a:solidFill>
                  <a:schemeClr val="accent2"/>
                </a:solidFill>
              </a:rPr>
              <a:t> that was used for your project </a:t>
            </a:r>
          </a:p>
        </p:txBody>
      </p:sp>
      <p:grpSp>
        <p:nvGrpSpPr>
          <p:cNvPr id="27" name="Group 2">
            <a:extLst>
              <a:ext uri="{FF2B5EF4-FFF2-40B4-BE49-F238E27FC236}">
                <a16:creationId xmlns:a16="http://schemas.microsoft.com/office/drawing/2014/main" id="{5F7244A7-6DFE-0C4D-8159-6EC7DF0A3C48}"/>
              </a:ext>
            </a:extLst>
          </p:cNvPr>
          <p:cNvGrpSpPr>
            <a:grpSpLocks/>
          </p:cNvGrpSpPr>
          <p:nvPr/>
        </p:nvGrpSpPr>
        <p:grpSpPr bwMode="auto">
          <a:xfrm>
            <a:off x="1700212" y="379836"/>
            <a:ext cx="8967788" cy="1058862"/>
            <a:chOff x="45" y="778"/>
            <a:chExt cx="5649" cy="667"/>
          </a:xfrm>
        </p:grpSpPr>
        <p:sp>
          <p:nvSpPr>
            <p:cNvPr id="42" name="Freeform 3">
              <a:extLst>
                <a:ext uri="{FF2B5EF4-FFF2-40B4-BE49-F238E27FC236}">
                  <a16:creationId xmlns:a16="http://schemas.microsoft.com/office/drawing/2014/main" id="{25AD3192-D49F-CF48-850A-6DBC7359EB49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Rectangle 4">
              <a:extLst>
                <a:ext uri="{FF2B5EF4-FFF2-40B4-BE49-F238E27FC236}">
                  <a16:creationId xmlns:a16="http://schemas.microsoft.com/office/drawing/2014/main" id="{718224A1-71DC-A64A-A5EB-6AD03D864D05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Define</a:t>
              </a:r>
            </a:p>
          </p:txBody>
        </p:sp>
        <p:sp>
          <p:nvSpPr>
            <p:cNvPr id="44" name="Freeform 5">
              <a:extLst>
                <a:ext uri="{FF2B5EF4-FFF2-40B4-BE49-F238E27FC236}">
                  <a16:creationId xmlns:a16="http://schemas.microsoft.com/office/drawing/2014/main" id="{6B9BBE9C-359E-5A40-847D-1E62FE1C7952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117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2820C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Rectangle 6">
              <a:extLst>
                <a:ext uri="{FF2B5EF4-FFF2-40B4-BE49-F238E27FC236}">
                  <a16:creationId xmlns:a16="http://schemas.microsoft.com/office/drawing/2014/main" id="{3E6F924F-DBA2-0148-AB5A-A384EC1E424D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Measure</a:t>
              </a:r>
            </a:p>
          </p:txBody>
        </p:sp>
        <p:sp>
          <p:nvSpPr>
            <p:cNvPr id="46" name="Freeform 7">
              <a:extLst>
                <a:ext uri="{FF2B5EF4-FFF2-40B4-BE49-F238E27FC236}">
                  <a16:creationId xmlns:a16="http://schemas.microsoft.com/office/drawing/2014/main" id="{A2BE5A66-4B17-D647-B2BF-CDCA91A844F0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Rectangle 8">
              <a:extLst>
                <a:ext uri="{FF2B5EF4-FFF2-40B4-BE49-F238E27FC236}">
                  <a16:creationId xmlns:a16="http://schemas.microsoft.com/office/drawing/2014/main" id="{1A191079-7590-E848-96F3-4FA338637365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Analyze</a:t>
              </a:r>
            </a:p>
          </p:txBody>
        </p:sp>
        <p:sp>
          <p:nvSpPr>
            <p:cNvPr id="48" name="Freeform 9">
              <a:extLst>
                <a:ext uri="{FF2B5EF4-FFF2-40B4-BE49-F238E27FC236}">
                  <a16:creationId xmlns:a16="http://schemas.microsoft.com/office/drawing/2014/main" id="{2793D7B7-1555-024F-A121-EAC57014150F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Rectangle 10">
              <a:extLst>
                <a:ext uri="{FF2B5EF4-FFF2-40B4-BE49-F238E27FC236}">
                  <a16:creationId xmlns:a16="http://schemas.microsoft.com/office/drawing/2014/main" id="{98BE9923-0575-8F4A-BE1D-81109041D04C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Improve</a:t>
              </a:r>
            </a:p>
          </p:txBody>
        </p:sp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E83D8169-A0F3-C84E-97E2-767D3B53B615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Rectangle 12">
              <a:extLst>
                <a:ext uri="{FF2B5EF4-FFF2-40B4-BE49-F238E27FC236}">
                  <a16:creationId xmlns:a16="http://schemas.microsoft.com/office/drawing/2014/main" id="{2AAB778C-CBC2-3D4A-B524-049BEC7F5241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Control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12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81300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Collection Process 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Data Collection Plan</a:t>
            </a:r>
          </a:p>
          <a:p>
            <a:pPr lvl="2"/>
            <a:r>
              <a:rPr lang="en-US" dirty="0">
                <a:solidFill>
                  <a:schemeClr val="accent2"/>
                </a:solidFill>
              </a:rPr>
              <a:t>How many data points for baseline?</a:t>
            </a:r>
          </a:p>
          <a:p>
            <a:pPr lvl="2"/>
            <a:r>
              <a:rPr lang="en-US" dirty="0">
                <a:solidFill>
                  <a:schemeClr val="accent2"/>
                </a:solidFill>
              </a:rPr>
              <a:t>Timeframe of data collection. How frequently did you collect your data? – baseline &amp; project data?</a:t>
            </a:r>
          </a:p>
        </p:txBody>
      </p:sp>
      <p:grpSp>
        <p:nvGrpSpPr>
          <p:cNvPr id="27" name="Group 2">
            <a:extLst>
              <a:ext uri="{FF2B5EF4-FFF2-40B4-BE49-F238E27FC236}">
                <a16:creationId xmlns:a16="http://schemas.microsoft.com/office/drawing/2014/main" id="{5F7244A7-6DFE-0C4D-8159-6EC7DF0A3C48}"/>
              </a:ext>
            </a:extLst>
          </p:cNvPr>
          <p:cNvGrpSpPr>
            <a:grpSpLocks/>
          </p:cNvGrpSpPr>
          <p:nvPr/>
        </p:nvGrpSpPr>
        <p:grpSpPr bwMode="auto">
          <a:xfrm>
            <a:off x="1700212" y="379836"/>
            <a:ext cx="8967788" cy="1058862"/>
            <a:chOff x="45" y="778"/>
            <a:chExt cx="5649" cy="667"/>
          </a:xfrm>
        </p:grpSpPr>
        <p:sp>
          <p:nvSpPr>
            <p:cNvPr id="42" name="Freeform 3">
              <a:extLst>
                <a:ext uri="{FF2B5EF4-FFF2-40B4-BE49-F238E27FC236}">
                  <a16:creationId xmlns:a16="http://schemas.microsoft.com/office/drawing/2014/main" id="{25AD3192-D49F-CF48-850A-6DBC7359EB49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Rectangle 4">
              <a:extLst>
                <a:ext uri="{FF2B5EF4-FFF2-40B4-BE49-F238E27FC236}">
                  <a16:creationId xmlns:a16="http://schemas.microsoft.com/office/drawing/2014/main" id="{718224A1-71DC-A64A-A5EB-6AD03D864D05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Define</a:t>
              </a:r>
            </a:p>
          </p:txBody>
        </p:sp>
        <p:sp>
          <p:nvSpPr>
            <p:cNvPr id="44" name="Freeform 5">
              <a:extLst>
                <a:ext uri="{FF2B5EF4-FFF2-40B4-BE49-F238E27FC236}">
                  <a16:creationId xmlns:a16="http://schemas.microsoft.com/office/drawing/2014/main" id="{6B9BBE9C-359E-5A40-847D-1E62FE1C7952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117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2820C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Rectangle 6">
              <a:extLst>
                <a:ext uri="{FF2B5EF4-FFF2-40B4-BE49-F238E27FC236}">
                  <a16:creationId xmlns:a16="http://schemas.microsoft.com/office/drawing/2014/main" id="{3E6F924F-DBA2-0148-AB5A-A384EC1E424D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Measure</a:t>
              </a:r>
            </a:p>
          </p:txBody>
        </p:sp>
        <p:sp>
          <p:nvSpPr>
            <p:cNvPr id="46" name="Freeform 7">
              <a:extLst>
                <a:ext uri="{FF2B5EF4-FFF2-40B4-BE49-F238E27FC236}">
                  <a16:creationId xmlns:a16="http://schemas.microsoft.com/office/drawing/2014/main" id="{A2BE5A66-4B17-D647-B2BF-CDCA91A844F0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Rectangle 8">
              <a:extLst>
                <a:ext uri="{FF2B5EF4-FFF2-40B4-BE49-F238E27FC236}">
                  <a16:creationId xmlns:a16="http://schemas.microsoft.com/office/drawing/2014/main" id="{1A191079-7590-E848-96F3-4FA338637365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Analyze</a:t>
              </a:r>
            </a:p>
          </p:txBody>
        </p:sp>
        <p:sp>
          <p:nvSpPr>
            <p:cNvPr id="48" name="Freeform 9">
              <a:extLst>
                <a:ext uri="{FF2B5EF4-FFF2-40B4-BE49-F238E27FC236}">
                  <a16:creationId xmlns:a16="http://schemas.microsoft.com/office/drawing/2014/main" id="{2793D7B7-1555-024F-A121-EAC57014150F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Rectangle 10">
              <a:extLst>
                <a:ext uri="{FF2B5EF4-FFF2-40B4-BE49-F238E27FC236}">
                  <a16:creationId xmlns:a16="http://schemas.microsoft.com/office/drawing/2014/main" id="{98BE9923-0575-8F4A-BE1D-81109041D04C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Improve</a:t>
              </a:r>
            </a:p>
          </p:txBody>
        </p:sp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E83D8169-A0F3-C84E-97E2-767D3B53B615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Rectangle 12">
              <a:extLst>
                <a:ext uri="{FF2B5EF4-FFF2-40B4-BE49-F238E27FC236}">
                  <a16:creationId xmlns:a16="http://schemas.microsoft.com/office/drawing/2014/main" id="{2AAB778C-CBC2-3D4A-B524-049BEC7F5241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Control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13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04468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999187" y="934642"/>
            <a:ext cx="6182915" cy="779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30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878595" name="Rectangle 3"/>
          <p:cNvSpPr>
            <a:spLocks noChangeArrowheads="1"/>
          </p:cNvSpPr>
          <p:nvPr/>
        </p:nvSpPr>
        <p:spPr bwMode="auto">
          <a:xfrm>
            <a:off x="1759744" y="1345019"/>
            <a:ext cx="8820150" cy="494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7866" tIns="33338" rIns="67866" bIns="33338" anchor="ctr"/>
          <a:lstStyle/>
          <a:p>
            <a:pPr eaLnBrk="0" hangingPunct="0">
              <a:defRPr/>
            </a:pPr>
            <a:r>
              <a:rPr lang="en-US" sz="27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IMPACT / EFFORT GRID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1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 Tool for Prioritizing Opportunities</a:t>
            </a:r>
            <a:endParaRPr lang="en-US" sz="2100" b="1" dirty="0">
              <a:latin typeface="Times New Roman" pitchFamily="18" charset="0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5857877" y="5531008"/>
            <a:ext cx="1488281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100" b="1" dirty="0"/>
              <a:t>EFFORT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135041" y="5310188"/>
            <a:ext cx="13773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/>
              <a:t>Easy to Do</a:t>
            </a:r>
            <a:endParaRPr lang="en-US" altLang="en-US" b="1" dirty="0">
              <a:latin typeface="Times New Roman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7181850" y="5325549"/>
            <a:ext cx="16383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/>
              <a:t>Difficult to Do</a:t>
            </a:r>
            <a:endParaRPr lang="en-US" altLang="en-US" b="1" dirty="0">
              <a:latin typeface="Times New Roman" charset="0"/>
            </a:endParaRPr>
          </a:p>
        </p:txBody>
      </p:sp>
      <p:grpSp>
        <p:nvGrpSpPr>
          <p:cNvPr id="3079" name="Group 17"/>
          <p:cNvGrpSpPr>
            <a:grpSpLocks/>
          </p:cNvGrpSpPr>
          <p:nvPr/>
        </p:nvGrpSpPr>
        <p:grpSpPr bwMode="auto">
          <a:xfrm>
            <a:off x="4135042" y="1784111"/>
            <a:ext cx="4685109" cy="3515363"/>
            <a:chOff x="1233" y="829"/>
            <a:chExt cx="3664" cy="2824"/>
          </a:xfrm>
        </p:grpSpPr>
        <p:sp>
          <p:nvSpPr>
            <p:cNvPr id="3087" name="Rectangle 7"/>
            <p:cNvSpPr>
              <a:spLocks noChangeArrowheads="1"/>
            </p:cNvSpPr>
            <p:nvPr/>
          </p:nvSpPr>
          <p:spPr bwMode="auto">
            <a:xfrm>
              <a:off x="1233" y="829"/>
              <a:ext cx="3664" cy="281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bg1"/>
                </a:solidFill>
              </a:endParaRPr>
            </a:p>
          </p:txBody>
        </p:sp>
        <p:sp>
          <p:nvSpPr>
            <p:cNvPr id="3088" name="Line 8"/>
            <p:cNvSpPr>
              <a:spLocks noChangeShapeType="1"/>
            </p:cNvSpPr>
            <p:nvPr/>
          </p:nvSpPr>
          <p:spPr bwMode="auto">
            <a:xfrm>
              <a:off x="3072" y="834"/>
              <a:ext cx="0" cy="281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089" name="Line 9"/>
            <p:cNvSpPr>
              <a:spLocks noChangeShapeType="1"/>
            </p:cNvSpPr>
            <p:nvPr/>
          </p:nvSpPr>
          <p:spPr bwMode="auto">
            <a:xfrm flipV="1">
              <a:off x="1233" y="2273"/>
              <a:ext cx="3664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3080" name="Text Box 10"/>
          <p:cNvSpPr txBox="1">
            <a:spLocks noChangeArrowheads="1"/>
          </p:cNvSpPr>
          <p:nvPr/>
        </p:nvSpPr>
        <p:spPr bwMode="auto">
          <a:xfrm>
            <a:off x="6706793" y="1989536"/>
            <a:ext cx="1693069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100" b="1" dirty="0">
                <a:solidFill>
                  <a:schemeClr val="accent2"/>
                </a:solidFill>
                <a:latin typeface="Times New Roman" charset="0"/>
              </a:rPr>
              <a:t>Projects - Detailed planning and work</a:t>
            </a:r>
          </a:p>
        </p:txBody>
      </p:sp>
      <p:sp>
        <p:nvSpPr>
          <p:cNvPr id="3081" name="Text Box 11"/>
          <p:cNvSpPr txBox="1">
            <a:spLocks noChangeArrowheads="1"/>
          </p:cNvSpPr>
          <p:nvPr/>
        </p:nvSpPr>
        <p:spPr bwMode="auto">
          <a:xfrm>
            <a:off x="4540151" y="2451855"/>
            <a:ext cx="1319592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100" b="1" dirty="0">
                <a:solidFill>
                  <a:schemeClr val="accent2"/>
                </a:solidFill>
                <a:latin typeface="Times New Roman" charset="0"/>
              </a:rPr>
              <a:t>Just Do It</a:t>
            </a:r>
          </a:p>
        </p:txBody>
      </p:sp>
      <p:sp>
        <p:nvSpPr>
          <p:cNvPr id="3082" name="Text Box 12"/>
          <p:cNvSpPr txBox="1">
            <a:spLocks noChangeArrowheads="1"/>
          </p:cNvSpPr>
          <p:nvPr/>
        </p:nvSpPr>
        <p:spPr bwMode="auto">
          <a:xfrm>
            <a:off x="6838950" y="3973117"/>
            <a:ext cx="142875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100" b="1" dirty="0">
                <a:solidFill>
                  <a:schemeClr val="accent2"/>
                </a:solidFill>
                <a:latin typeface="Times New Roman" charset="0"/>
              </a:rPr>
              <a:t>Maybe some day</a:t>
            </a:r>
          </a:p>
        </p:txBody>
      </p:sp>
      <p:sp>
        <p:nvSpPr>
          <p:cNvPr id="3083" name="Text Box 13"/>
          <p:cNvSpPr txBox="1">
            <a:spLocks noChangeArrowheads="1"/>
          </p:cNvSpPr>
          <p:nvPr/>
        </p:nvSpPr>
        <p:spPr bwMode="auto">
          <a:xfrm>
            <a:off x="4540152" y="3899979"/>
            <a:ext cx="1524043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100" b="1" dirty="0">
                <a:solidFill>
                  <a:schemeClr val="accent2"/>
                </a:solidFill>
                <a:latin typeface="Times New Roman" charset="0"/>
              </a:rPr>
              <a:t>Just Do It if Impactful</a:t>
            </a:r>
          </a:p>
        </p:txBody>
      </p:sp>
      <p:sp>
        <p:nvSpPr>
          <p:cNvPr id="3084" name="Text Box 14"/>
          <p:cNvSpPr txBox="1">
            <a:spLocks noChangeArrowheads="1"/>
          </p:cNvSpPr>
          <p:nvPr/>
        </p:nvSpPr>
        <p:spPr bwMode="auto">
          <a:xfrm rot="-5400000">
            <a:off x="2856785" y="2299189"/>
            <a:ext cx="16337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/>
              <a:t>Major </a:t>
            </a:r>
          </a:p>
          <a:p>
            <a:r>
              <a:rPr lang="en-US" altLang="en-US" b="1" dirty="0"/>
              <a:t>Improvement</a:t>
            </a:r>
            <a:endParaRPr lang="en-US" altLang="en-US" b="1" dirty="0">
              <a:latin typeface="Times New Roman" charset="0"/>
            </a:endParaRPr>
          </a:p>
        </p:txBody>
      </p:sp>
      <p:sp>
        <p:nvSpPr>
          <p:cNvPr id="3085" name="Text Box 15"/>
          <p:cNvSpPr txBox="1">
            <a:spLocks noChangeArrowheads="1"/>
          </p:cNvSpPr>
          <p:nvPr/>
        </p:nvSpPr>
        <p:spPr bwMode="auto">
          <a:xfrm rot="-5400000">
            <a:off x="2856786" y="4083340"/>
            <a:ext cx="16337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/>
              <a:t>Minor</a:t>
            </a:r>
          </a:p>
          <a:p>
            <a:r>
              <a:rPr lang="en-US" altLang="en-US" b="1" dirty="0"/>
              <a:t>Improvement</a:t>
            </a:r>
            <a:endParaRPr lang="en-US" altLang="en-US" b="1" dirty="0">
              <a:latin typeface="Times New Roman" charset="0"/>
            </a:endParaRPr>
          </a:p>
        </p:txBody>
      </p:sp>
      <p:sp>
        <p:nvSpPr>
          <p:cNvPr id="3086" name="Text Box 16"/>
          <p:cNvSpPr txBox="1">
            <a:spLocks noChangeArrowheads="1"/>
          </p:cNvSpPr>
          <p:nvPr/>
        </p:nvSpPr>
        <p:spPr bwMode="auto">
          <a:xfrm rot="-5388024">
            <a:off x="2434621" y="3330194"/>
            <a:ext cx="1196994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100" b="1" dirty="0"/>
              <a:t>IMPACT</a:t>
            </a:r>
            <a:endParaRPr lang="en-US" altLang="en-US" sz="2100" b="1" dirty="0">
              <a:latin typeface="Times New Roman" charset="0"/>
            </a:endParaRPr>
          </a:p>
        </p:txBody>
      </p:sp>
      <p:grpSp>
        <p:nvGrpSpPr>
          <p:cNvPr id="18" name="Group 2">
            <a:extLst>
              <a:ext uri="{FF2B5EF4-FFF2-40B4-BE49-F238E27FC236}">
                <a16:creationId xmlns:a16="http://schemas.microsoft.com/office/drawing/2014/main" id="{9A3BCB15-B020-FD4C-9A5C-EE4CCAB1E6F6}"/>
              </a:ext>
            </a:extLst>
          </p:cNvPr>
          <p:cNvGrpSpPr>
            <a:grpSpLocks/>
          </p:cNvGrpSpPr>
          <p:nvPr/>
        </p:nvGrpSpPr>
        <p:grpSpPr bwMode="auto">
          <a:xfrm>
            <a:off x="1612106" y="334388"/>
            <a:ext cx="8967788" cy="1058862"/>
            <a:chOff x="45" y="778"/>
            <a:chExt cx="5649" cy="667"/>
          </a:xfrm>
        </p:grpSpPr>
        <p:sp>
          <p:nvSpPr>
            <p:cNvPr id="19" name="Freeform 3">
              <a:extLst>
                <a:ext uri="{FF2B5EF4-FFF2-40B4-BE49-F238E27FC236}">
                  <a16:creationId xmlns:a16="http://schemas.microsoft.com/office/drawing/2014/main" id="{C6AA093D-D2A7-4949-99F1-94D8EED0EAE0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Rectangle 4">
              <a:extLst>
                <a:ext uri="{FF2B5EF4-FFF2-40B4-BE49-F238E27FC236}">
                  <a16:creationId xmlns:a16="http://schemas.microsoft.com/office/drawing/2014/main" id="{D911B7BE-00E9-C447-8DEF-B0ED90613B6A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Define</a:t>
              </a:r>
            </a:p>
          </p:txBody>
        </p:sp>
        <p:sp>
          <p:nvSpPr>
            <p:cNvPr id="21" name="Freeform 5">
              <a:extLst>
                <a:ext uri="{FF2B5EF4-FFF2-40B4-BE49-F238E27FC236}">
                  <a16:creationId xmlns:a16="http://schemas.microsoft.com/office/drawing/2014/main" id="{5FFCDA1B-C248-9045-A178-A21865B25881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117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009B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6">
              <a:extLst>
                <a:ext uri="{FF2B5EF4-FFF2-40B4-BE49-F238E27FC236}">
                  <a16:creationId xmlns:a16="http://schemas.microsoft.com/office/drawing/2014/main" id="{73683B28-9E6B-744A-9C35-CF38A7545311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Measure</a:t>
              </a:r>
            </a:p>
          </p:txBody>
        </p:sp>
        <p:sp>
          <p:nvSpPr>
            <p:cNvPr id="23" name="Freeform 7">
              <a:extLst>
                <a:ext uri="{FF2B5EF4-FFF2-40B4-BE49-F238E27FC236}">
                  <a16:creationId xmlns:a16="http://schemas.microsoft.com/office/drawing/2014/main" id="{CFE20ED0-214D-B643-8BC9-2782FEF54C14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Rectangle 8">
              <a:extLst>
                <a:ext uri="{FF2B5EF4-FFF2-40B4-BE49-F238E27FC236}">
                  <a16:creationId xmlns:a16="http://schemas.microsoft.com/office/drawing/2014/main" id="{B20C959D-E27A-2149-8603-B3BF8783D6B7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Analyze</a:t>
              </a:r>
            </a:p>
          </p:txBody>
        </p:sp>
        <p:sp>
          <p:nvSpPr>
            <p:cNvPr id="25" name="Freeform 9">
              <a:extLst>
                <a:ext uri="{FF2B5EF4-FFF2-40B4-BE49-F238E27FC236}">
                  <a16:creationId xmlns:a16="http://schemas.microsoft.com/office/drawing/2014/main" id="{58A135AE-5EE5-D841-9300-BC39E4348CF1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7030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Rectangle 10">
              <a:extLst>
                <a:ext uri="{FF2B5EF4-FFF2-40B4-BE49-F238E27FC236}">
                  <a16:creationId xmlns:a16="http://schemas.microsoft.com/office/drawing/2014/main" id="{E1B9634A-C708-CE4E-8270-B67F77A252CF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Improve</a:t>
              </a:r>
            </a:p>
          </p:txBody>
        </p:sp>
        <p:sp>
          <p:nvSpPr>
            <p:cNvPr id="27" name="Freeform 11">
              <a:extLst>
                <a:ext uri="{FF2B5EF4-FFF2-40B4-BE49-F238E27FC236}">
                  <a16:creationId xmlns:a16="http://schemas.microsoft.com/office/drawing/2014/main" id="{501C067A-EA86-5E42-A3CA-C2D5CF162246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Rectangle 12">
              <a:extLst>
                <a:ext uri="{FF2B5EF4-FFF2-40B4-BE49-F238E27FC236}">
                  <a16:creationId xmlns:a16="http://schemas.microsoft.com/office/drawing/2014/main" id="{73B32997-56E7-AE42-9F6D-E52231D9E3E5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Control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9197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C345A-FD95-F64F-8817-96A880C4A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3841" y="1200151"/>
            <a:ext cx="2949178" cy="593481"/>
          </a:xfrm>
        </p:spPr>
        <p:txBody>
          <a:bodyPr>
            <a:normAutofit/>
          </a:bodyPr>
          <a:lstStyle/>
          <a:p>
            <a:r>
              <a:rPr lang="en-US" sz="3600" dirty="0"/>
              <a:t>Action Plan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6638D1B-0D18-354D-9211-F050606609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0798" y="1987648"/>
            <a:ext cx="7520628" cy="369998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7F01F00-E965-C842-927A-88A89CD3A236}"/>
              </a:ext>
            </a:extLst>
          </p:cNvPr>
          <p:cNvSpPr txBox="1"/>
          <p:nvPr/>
        </p:nvSpPr>
        <p:spPr>
          <a:xfrm>
            <a:off x="3534407" y="5687637"/>
            <a:ext cx="47018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Action Plan – Share your action plan, if you have</a:t>
            </a:r>
          </a:p>
          <a:p>
            <a:r>
              <a:rPr lang="en-US" dirty="0">
                <a:solidFill>
                  <a:schemeClr val="accent2"/>
                </a:solidFill>
              </a:rPr>
              <a:t> any additional actions to complete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9454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1899310"/>
            <a:ext cx="7886700" cy="3758540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chemeClr val="accent2"/>
                </a:solidFill>
              </a:rPr>
              <a:t>See / Understand the Process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Process Map </a:t>
            </a:r>
            <a:r>
              <a:rPr lang="mr-IN" dirty="0">
                <a:solidFill>
                  <a:schemeClr val="accent2"/>
                </a:solidFill>
              </a:rPr>
              <a:t>–</a:t>
            </a:r>
            <a:r>
              <a:rPr lang="en-US" dirty="0">
                <a:solidFill>
                  <a:schemeClr val="accent2"/>
                </a:solidFill>
              </a:rPr>
              <a:t> Current State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Identify (Brainstorm) Opportunities For Improvement (OFI) 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Prioritize (Impact-Effort Grid) OFI</a:t>
            </a:r>
          </a:p>
          <a:p>
            <a:r>
              <a:rPr lang="en-US" dirty="0">
                <a:solidFill>
                  <a:schemeClr val="accent2"/>
                </a:solidFill>
              </a:rPr>
              <a:t>Project Implementation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Project Outline </a:t>
            </a:r>
          </a:p>
          <a:p>
            <a:pPr lvl="2"/>
            <a:r>
              <a:rPr lang="en-US" dirty="0">
                <a:solidFill>
                  <a:schemeClr val="accent2"/>
                </a:solidFill>
              </a:rPr>
              <a:t>Problem Statement</a:t>
            </a:r>
          </a:p>
          <a:p>
            <a:pPr lvl="2"/>
            <a:r>
              <a:rPr lang="en-US" dirty="0">
                <a:solidFill>
                  <a:schemeClr val="accent2"/>
                </a:solidFill>
              </a:rPr>
              <a:t>Aim Statement </a:t>
            </a:r>
            <a:r>
              <a:rPr lang="mr-IN" dirty="0">
                <a:solidFill>
                  <a:schemeClr val="accent2"/>
                </a:solidFill>
              </a:rPr>
              <a:t>–</a:t>
            </a:r>
            <a:r>
              <a:rPr lang="en-US" dirty="0">
                <a:solidFill>
                  <a:schemeClr val="accent2"/>
                </a:solidFill>
              </a:rPr>
              <a:t> Goal, Measure &amp; Timeline</a:t>
            </a:r>
          </a:p>
          <a:p>
            <a:pPr lvl="2"/>
            <a:r>
              <a:rPr lang="en-US" dirty="0">
                <a:solidFill>
                  <a:schemeClr val="accent2"/>
                </a:solidFill>
              </a:rPr>
              <a:t>Measure </a:t>
            </a:r>
            <a:r>
              <a:rPr lang="mr-IN" dirty="0">
                <a:solidFill>
                  <a:schemeClr val="accent2"/>
                </a:solidFill>
              </a:rPr>
              <a:t>–</a:t>
            </a:r>
            <a:r>
              <a:rPr lang="en-US" dirty="0">
                <a:solidFill>
                  <a:schemeClr val="accent2"/>
                </a:solidFill>
              </a:rPr>
              <a:t> Baseline Data, Data Collection Tool &amp; Data Collection Plan </a:t>
            </a:r>
          </a:p>
          <a:p>
            <a:pPr lvl="2"/>
            <a:r>
              <a:rPr lang="en-US" dirty="0">
                <a:solidFill>
                  <a:schemeClr val="accent2"/>
                </a:solidFill>
              </a:rPr>
              <a:t>Scope of Project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Action Plan</a:t>
            </a:r>
          </a:p>
          <a:p>
            <a:r>
              <a:rPr lang="en-US" dirty="0">
                <a:solidFill>
                  <a:schemeClr val="accent2"/>
                </a:solidFill>
              </a:rPr>
              <a:t>Project Communication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Elevator Speech</a:t>
            </a:r>
          </a:p>
          <a:p>
            <a:pPr marL="457200" lvl="1" indent="0">
              <a:buNone/>
            </a:pPr>
            <a:endParaRPr lang="en-US" dirty="0">
              <a:solidFill>
                <a:schemeClr val="accent2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Vertical Scroll 3"/>
          <p:cNvSpPr/>
          <p:nvPr/>
        </p:nvSpPr>
        <p:spPr>
          <a:xfrm>
            <a:off x="7778969" y="1131094"/>
            <a:ext cx="774954" cy="857250"/>
          </a:xfrm>
          <a:prstGeom prst="verticalScroll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1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Country Team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2"/>
                </a:solidFill>
              </a:rPr>
              <a:t>List the members of the team &amp; team member roles</a:t>
            </a:r>
          </a:p>
          <a:p>
            <a:pPr lvl="1"/>
            <a:r>
              <a:rPr lang="en-US" altLang="en-US" dirty="0">
                <a:solidFill>
                  <a:schemeClr val="accent2"/>
                </a:solidFill>
              </a:rPr>
              <a:t>Include photo of  LARC team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649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Facility Selected/Information /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Photo here if possible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89CABE-7E4F-804D-9176-70A926813CB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Brief description of the facility - # of patients on ART, etc.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35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CAC92-1E3D-AE49-86A8-F4B5D0147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Stakeholder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0B885-B41E-744B-A052-E2B10CED3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Display which one of the two tools used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939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Story of Our Project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96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4880" y="216694"/>
            <a:ext cx="7886700" cy="754856"/>
          </a:xfrm>
        </p:spPr>
        <p:txBody>
          <a:bodyPr/>
          <a:lstStyle/>
          <a:p>
            <a:r>
              <a:rPr lang="en-US" dirty="0"/>
              <a:t>Project Summary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801587" y="1167493"/>
          <a:ext cx="8572499" cy="464547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30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96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93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726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What</a:t>
                      </a:r>
                      <a:r>
                        <a:rPr lang="en-US" sz="1600" baseline="0" dirty="0"/>
                        <a:t> are we trying to accomplish?</a:t>
                      </a:r>
                      <a:endParaRPr lang="en-US" sz="16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How will we know if a change is an improvement?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What change will we make that will result in an improvement?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82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Overarching Goal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  <a:p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AIM Statement </a:t>
                      </a:r>
                    </a:p>
                    <a:p>
                      <a:endParaRPr lang="en-US" sz="1800" dirty="0"/>
                    </a:p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Improve (increase, decrease) _______ (metric) from _____ to ____ by ________ (date).</a:t>
                      </a:r>
                    </a:p>
                    <a:p>
                      <a:endParaRPr lang="en-US" sz="1800" dirty="0"/>
                    </a:p>
                    <a:p>
                      <a:endParaRPr lang="en-US" sz="1800" dirty="0"/>
                    </a:p>
                    <a:p>
                      <a:endParaRPr lang="en-US" sz="1800" dirty="0"/>
                    </a:p>
                    <a:p>
                      <a:endParaRPr lang="en-US" sz="1800" dirty="0"/>
                    </a:p>
                    <a:p>
                      <a:r>
                        <a:rPr lang="en-US" sz="1800" dirty="0"/>
                        <a:t>Metric: (specify numerator and denominator)</a:t>
                      </a:r>
                    </a:p>
                    <a:p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baseline="0" dirty="0"/>
                        <a:t>Intervention</a:t>
                      </a:r>
                    </a:p>
                    <a:p>
                      <a:pPr algn="ctr"/>
                      <a:endParaRPr lang="en-US" sz="1800" baseline="0" dirty="0"/>
                    </a:p>
                    <a:p>
                      <a:pPr algn="ctr"/>
                      <a:r>
                        <a:rPr lang="en-US" sz="1800" baseline="0" dirty="0">
                          <a:solidFill>
                            <a:schemeClr val="accent2"/>
                          </a:solidFill>
                        </a:rPr>
                        <a:t>(Describe the key elements of your new process/intervention)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986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3910" y="857250"/>
            <a:ext cx="2573174" cy="994172"/>
          </a:xfrm>
        </p:spPr>
        <p:txBody>
          <a:bodyPr>
            <a:normAutofit fontScale="90000"/>
          </a:bodyPr>
          <a:lstStyle/>
          <a:p>
            <a:r>
              <a:rPr lang="en-US" dirty="0"/>
              <a:t>Elevator Speech</a:t>
            </a:r>
          </a:p>
        </p:txBody>
      </p:sp>
      <p:sp>
        <p:nvSpPr>
          <p:cNvPr id="6" name="Rectangle 5"/>
          <p:cNvSpPr/>
          <p:nvPr/>
        </p:nvSpPr>
        <p:spPr>
          <a:xfrm>
            <a:off x="4537084" y="367393"/>
            <a:ext cx="541833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657475" algn="l"/>
              </a:tabLst>
            </a:pPr>
            <a:r>
              <a:rPr lang="en-US" dirty="0">
                <a:solidFill>
                  <a:schemeClr val="bg1"/>
                </a:solidFill>
                <a:latin typeface="Times New Roman" charset="0"/>
                <a:ea typeface="Times New Roman" charset="0"/>
              </a:rPr>
              <a:t> </a:t>
            </a:r>
          </a:p>
          <a:p>
            <a:r>
              <a:rPr lang="en-US" sz="2000" b="1" dirty="0">
                <a:latin typeface="Times New Roman" charset="0"/>
                <a:ea typeface="Times New Roman" charset="0"/>
              </a:rPr>
              <a:t>This project is about _________________________________________</a:t>
            </a:r>
          </a:p>
          <a:p>
            <a:r>
              <a:rPr lang="en-US" sz="2000" b="1" dirty="0">
                <a:latin typeface="Times New Roman" charset="0"/>
                <a:ea typeface="Times New Roman" charset="0"/>
              </a:rPr>
              <a:t>As a result of these efforts, </a:t>
            </a:r>
            <a:r>
              <a:rPr lang="en-US" sz="2000" b="1" dirty="0">
                <a:solidFill>
                  <a:schemeClr val="accent2"/>
                </a:solidFill>
                <a:latin typeface="Times New Roman" charset="0"/>
                <a:ea typeface="Times New Roman" charset="0"/>
              </a:rPr>
              <a:t>(What will your project actually accomplish)</a:t>
            </a:r>
          </a:p>
          <a:p>
            <a:r>
              <a:rPr lang="en-US" sz="2000" b="1" dirty="0">
                <a:solidFill>
                  <a:schemeClr val="bg1"/>
                </a:solidFill>
                <a:latin typeface="Times New Roman" charset="0"/>
                <a:ea typeface="Times New Roman" charset="0"/>
              </a:rPr>
              <a:t> </a:t>
            </a:r>
          </a:p>
          <a:p>
            <a:r>
              <a:rPr lang="en-US" sz="2000" b="1" dirty="0">
                <a:latin typeface="Times New Roman" charset="0"/>
                <a:ea typeface="Times New Roman" charset="0"/>
              </a:rPr>
              <a:t>It’s important because we are concerned about</a:t>
            </a:r>
            <a:r>
              <a:rPr lang="en-US" sz="2000" b="1" dirty="0">
                <a:solidFill>
                  <a:schemeClr val="bg1"/>
                </a:solidFill>
                <a:latin typeface="Times New Roman" charset="0"/>
                <a:ea typeface="Times New Roman" charset="0"/>
              </a:rPr>
              <a:t>:</a:t>
            </a:r>
          </a:p>
          <a:p>
            <a:pPr marL="257175" indent="-257175">
              <a:buFont typeface="Wingdings" charset="2"/>
              <a:buChar char="v"/>
              <a:tabLst>
                <a:tab pos="342900" algn="l"/>
              </a:tabLst>
            </a:pPr>
            <a:r>
              <a:rPr lang="en-US" sz="2000" b="1" dirty="0">
                <a:solidFill>
                  <a:schemeClr val="accent2"/>
                </a:solidFill>
                <a:latin typeface="Times New Roman" charset="0"/>
                <a:ea typeface="Times New Roman" charset="0"/>
              </a:rPr>
              <a:t>___(Big Picture Here)_________________</a:t>
            </a:r>
          </a:p>
          <a:p>
            <a:pPr marL="257175" indent="-257175">
              <a:buFont typeface="Wingdings" charset="2"/>
              <a:buChar char="v"/>
              <a:tabLst>
                <a:tab pos="342900" algn="l"/>
              </a:tabLst>
            </a:pPr>
            <a:r>
              <a:rPr lang="en-US" sz="2000" b="1" dirty="0">
                <a:latin typeface="Times New Roman" charset="0"/>
                <a:ea typeface="Times New Roman" charset="0"/>
              </a:rPr>
              <a:t>____________________ </a:t>
            </a:r>
          </a:p>
          <a:p>
            <a:pPr marL="171450"/>
            <a:r>
              <a:rPr lang="en-US" sz="2000" b="1" dirty="0">
                <a:latin typeface="Times New Roman" charset="0"/>
                <a:ea typeface="Times New Roman" charset="0"/>
              </a:rPr>
              <a:t>  </a:t>
            </a:r>
          </a:p>
          <a:p>
            <a:r>
              <a:rPr lang="en-US" sz="2000" b="1" dirty="0">
                <a:latin typeface="Times New Roman" charset="0"/>
                <a:ea typeface="Times New Roman" charset="0"/>
              </a:rPr>
              <a:t>Success will be measured by showing improvement in:</a:t>
            </a:r>
          </a:p>
          <a:p>
            <a:pPr marL="257175" indent="-257175">
              <a:buFont typeface="Wingdings" charset="2"/>
              <a:buChar char="v"/>
            </a:pPr>
            <a:r>
              <a:rPr lang="en-US" sz="2000" b="1" dirty="0">
                <a:latin typeface="Times New Roman" charset="0"/>
                <a:ea typeface="Times New Roman" charset="0"/>
              </a:rPr>
              <a:t>____________________</a:t>
            </a:r>
          </a:p>
          <a:p>
            <a:pPr marL="257175" indent="-257175">
              <a:buFont typeface="Wingdings" charset="2"/>
              <a:buChar char="v"/>
            </a:pPr>
            <a:r>
              <a:rPr lang="en-US" sz="2000" b="1" dirty="0">
                <a:latin typeface="Times New Roman" charset="0"/>
                <a:ea typeface="Times New Roman" charset="0"/>
              </a:rPr>
              <a:t>____________________</a:t>
            </a:r>
          </a:p>
          <a:p>
            <a:pPr marL="342900"/>
            <a:r>
              <a:rPr lang="en-US" sz="2000" b="1" dirty="0">
                <a:latin typeface="Times New Roman" charset="0"/>
                <a:ea typeface="Times New Roman" charset="0"/>
              </a:rPr>
              <a:t> </a:t>
            </a:r>
          </a:p>
          <a:p>
            <a:r>
              <a:rPr lang="en-US" sz="2000" b="1" dirty="0">
                <a:latin typeface="Times New Roman" charset="0"/>
                <a:ea typeface="Times New Roman" charset="0"/>
              </a:rPr>
              <a:t>What we need from you –</a:t>
            </a:r>
          </a:p>
          <a:p>
            <a:r>
              <a:rPr lang="en-US" sz="2000" b="1" dirty="0">
                <a:solidFill>
                  <a:schemeClr val="accent2"/>
                </a:solidFill>
                <a:latin typeface="Times New Roman" charset="0"/>
                <a:ea typeface="Times New Roman" charset="0"/>
              </a:rPr>
              <a:t>___(Describe to whom you are presenting the “ask”) What do you need from this person? Or organization?___________________________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203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 Mapping</a:t>
            </a:r>
            <a:br>
              <a:rPr lang="en-US" dirty="0"/>
            </a:br>
            <a:r>
              <a:rPr lang="en-US" sz="3600" dirty="0"/>
              <a:t>The First Step Towards Improvement</a:t>
            </a:r>
            <a:r>
              <a:rPr lang="en-US" dirty="0"/>
              <a:t/>
            </a:r>
            <a:br>
              <a:rPr lang="en-US" dirty="0"/>
            </a:br>
            <a:r>
              <a:rPr lang="en-US" sz="2000" dirty="0">
                <a:solidFill>
                  <a:schemeClr val="accent2"/>
                </a:solidFill>
              </a:rPr>
              <a:t>(Show your process map. Use any format that you have learned - chart, swim lanes, photo of sticky notes on paper. Highlight the area/s for improvement)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529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707252" y="1740386"/>
          <a:ext cx="8777496" cy="3683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29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29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29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29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29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29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602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Process Step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What Happens?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Who is responsible?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Duration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Forms/logs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Opportunity for Improvement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1158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1158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1158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 Mapping</a:t>
            </a:r>
            <a:br>
              <a:rPr lang="en-US" dirty="0"/>
            </a:br>
            <a:r>
              <a:rPr lang="en-US" sz="3600" dirty="0"/>
              <a:t>The First Step Towards Improvement</a:t>
            </a:r>
            <a:r>
              <a:rPr lang="en-US" dirty="0"/>
              <a:t/>
            </a:r>
            <a:br>
              <a:rPr lang="en-US" dirty="0"/>
            </a:br>
            <a:r>
              <a:rPr lang="en-US" sz="2000" dirty="0">
                <a:solidFill>
                  <a:schemeClr val="accent2"/>
                </a:solidFill>
              </a:rPr>
              <a:t>(Show your process table. Provide sufficient detail of the entire process. Highlight the area/s for improvement.)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05870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69</TotalTime>
  <Words>419</Words>
  <Application>Microsoft Office PowerPoint</Application>
  <PresentationFormat>Widescreen</PresentationFormat>
  <Paragraphs>157</Paragraphs>
  <Slides>16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ＭＳ Ｐゴシック</vt:lpstr>
      <vt:lpstr>Arial</vt:lpstr>
      <vt:lpstr>Arial Black</vt:lpstr>
      <vt:lpstr>Calibri</vt:lpstr>
      <vt:lpstr>Calibri Light</vt:lpstr>
      <vt:lpstr>Cambria</vt:lpstr>
      <vt:lpstr>Mangal</vt:lpstr>
      <vt:lpstr>ＭＳ 明朝</vt:lpstr>
      <vt:lpstr>Times New Roman</vt:lpstr>
      <vt:lpstr>Wingdings</vt:lpstr>
      <vt:lpstr>Office Theme</vt:lpstr>
      <vt:lpstr>Site (e.g., LARC Embakasi) </vt:lpstr>
      <vt:lpstr>Country Team</vt:lpstr>
      <vt:lpstr>Facility Selected/Information / Background</vt:lpstr>
      <vt:lpstr>Stakeholder Analysis</vt:lpstr>
      <vt:lpstr>The Story of Our Project</vt:lpstr>
      <vt:lpstr>Project Summary</vt:lpstr>
      <vt:lpstr>Elevator Speech</vt:lpstr>
      <vt:lpstr>Process Mapping The First Step Towards Improvement (Show your process map. Use any format that you have learned - chart, swim lanes, photo of sticky notes on paper. Highlight the area/s for improvement)</vt:lpstr>
      <vt:lpstr>Process Mapping The First Step Towards Improvement (Show your process table. Provide sufficient detail of the entire process. Highlight the area/s for improvement.)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Action Plan</vt:lpstr>
      <vt:lpstr>Deliverables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Site (e.g., LARC Embakasi)</dc:title>
  <dc:creator>Yao, Katy (CDC/CGH/DGHT)</dc:creator>
  <cp:lastModifiedBy>Yao, Katy (CDC/CGH/DGHT)</cp:lastModifiedBy>
  <cp:revision>11</cp:revision>
  <dcterms:created xsi:type="dcterms:W3CDTF">2019-03-05T14:09:11Z</dcterms:created>
  <dcterms:modified xsi:type="dcterms:W3CDTF">2019-03-08T17:55:13Z</dcterms:modified>
</cp:coreProperties>
</file>